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79038" cy="7559675"/>
  <p:notesSz cx="10018713" cy="688816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00503000000020004" pitchFamily="2" charset="0"/>
      <p:regular r:id="rId14"/>
      <p:bold r:id="rId15"/>
      <p:italic r:id="rId16"/>
      <p:boldItalic r:id="rId17"/>
    </p:embeddedFont>
    <p:embeddedFont>
      <p:font typeface="Poppins Medium" pitchFamily="2" charset="0"/>
      <p:regular r:id="rId18"/>
      <p:bold r:id="rId19"/>
      <p:italic r:id="rId20"/>
      <p:boldItalic r:id="rId21"/>
    </p:embeddedFont>
    <p:embeddedFont>
      <p:font typeface="Zen Kaku Gothic New Black" pitchFamily="2" charset="-128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7">
          <p15:clr>
            <a:srgbClr val="A4A3A4"/>
          </p15:clr>
        </p15:guide>
        <p15:guide id="2" orient="horz" pos="4422">
          <p15:clr>
            <a:srgbClr val="A4A3A4"/>
          </p15:clr>
        </p15:guide>
        <p15:guide id="3" pos="3515">
          <p15:clr>
            <a:srgbClr val="A4A3A4"/>
          </p15:clr>
        </p15:guide>
        <p15:guide id="4" pos="63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09NgHLeWAQNK9jQcBpebEj4j5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C44897-56C9-4588-9636-BA29DA276489}">
  <a:tblStyle styleId="{84C44897-56C9-4588-9636-BA29DA27648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 b="off" i="off"/>
      <a:tcStyle>
        <a:tcBdr/>
        <a:fill>
          <a:solidFill>
            <a:srgbClr val="E8CFC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8CFC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9399464-3D73-4866-A923-2B99D6C91A4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D0437B9-895B-4FE9-B249-3E62970D4EB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 b="off" i="off"/>
      <a:tcStyle>
        <a:tcBdr/>
        <a:fill>
          <a:solidFill>
            <a:srgbClr val="FCDC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CDC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5A1FD8-4DB3-4551-B728-46CB5633FFDB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 b="off" i="off"/>
      <a:tcStyle>
        <a:tcBdr/>
        <a:fill>
          <a:solidFill>
            <a:srgbClr val="D7D2D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7D2D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>
      <p:cViewPr varScale="1">
        <p:scale>
          <a:sx n="92" d="100"/>
          <a:sy n="92" d="100"/>
        </p:scale>
        <p:origin x="1936" y="168"/>
      </p:cViewPr>
      <p:guideLst>
        <p:guide orient="horz" pos="567"/>
        <p:guide orient="horz" pos="4422"/>
        <p:guide pos="3515"/>
        <p:guide pos="6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2"/>
            <a:ext cx="4341443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5" y="2"/>
            <a:ext cx="4341443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6542560"/>
            <a:ext cx="4341443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5" y="6542560"/>
            <a:ext cx="4341443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435985" y="2275056"/>
            <a:ext cx="52914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82"/>
              </a:spcBef>
              <a:spcAft>
                <a:spcPts val="0"/>
              </a:spcAft>
              <a:buClr>
                <a:srgbClr val="888888"/>
              </a:buClr>
              <a:buSzPts val="2909"/>
              <a:buFont typeface="Arial"/>
              <a:buNone/>
              <a:defRPr sz="2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494"/>
              <a:buFont typeface="Arial"/>
              <a:buNone/>
              <a:defRPr sz="249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888888"/>
              </a:buClr>
              <a:buSzPts val="2077"/>
              <a:buFont typeface="Arial"/>
              <a:buNone/>
              <a:defRPr sz="207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692936" y="3052873"/>
            <a:ext cx="86931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9"/>
              <a:buFont typeface="Arial"/>
              <a:buNone/>
              <a:defRPr sz="290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2"/>
          </p:nvPr>
        </p:nvSpPr>
        <p:spPr>
          <a:xfrm>
            <a:off x="8452490" y="4765967"/>
            <a:ext cx="1269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4200" algn="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7F7F7F"/>
              </a:buClr>
              <a:buSzPts val="1663"/>
              <a:buFont typeface="Arial"/>
              <a:buChar char="•"/>
              <a:defRPr sz="1662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3321" algn="l" rtl="0">
              <a:lnSpc>
                <a:spcPct val="100000"/>
              </a:lnSpc>
              <a:spcBef>
                <a:spcPts val="582"/>
              </a:spcBef>
              <a:spcAft>
                <a:spcPts val="0"/>
              </a:spcAft>
              <a:buClr>
                <a:schemeClr val="dk1"/>
              </a:buClr>
              <a:buSzPts val="2909"/>
              <a:buFont typeface="Arial"/>
              <a:buChar char="–"/>
              <a:defRPr sz="29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6969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Char char="•"/>
              <a:defRPr sz="24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–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»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•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•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•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0489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chemeClr val="dk1"/>
              </a:buClr>
              <a:buSzPts val="2077"/>
              <a:buFont typeface="Arial"/>
              <a:buChar char="•"/>
              <a:defRPr sz="2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9479124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白紙">
  <p:cSld name="1_白紙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>
  <p:cSld name="白紙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25;p16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白紙">
  <p:cSld name="2_白紙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" name="Google Shape;34;p17"/>
          <p:cNvSpPr/>
          <p:nvPr/>
        </p:nvSpPr>
        <p:spPr>
          <a:xfrm flipH="1">
            <a:off x="759868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/>
          <p:nvPr/>
        </p:nvSpPr>
        <p:spPr>
          <a:xfrm flipH="1">
            <a:off x="1995693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7"/>
          <p:cNvSpPr/>
          <p:nvPr/>
        </p:nvSpPr>
        <p:spPr>
          <a:xfrm flipH="1">
            <a:off x="339644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2E8FDA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050" b="0" i="0" u="none" strike="noStrike" cap="none">
              <a:solidFill>
                <a:srgbClr val="2E8F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/>
          <p:nvPr/>
        </p:nvSpPr>
        <p:spPr>
          <a:xfrm flipH="1">
            <a:off x="4797189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7"/>
          <p:cNvSpPr/>
          <p:nvPr/>
        </p:nvSpPr>
        <p:spPr>
          <a:xfrm flipH="1">
            <a:off x="6197937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ご協賛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/>
          <p:nvPr/>
        </p:nvSpPr>
        <p:spPr>
          <a:xfrm flipH="1">
            <a:off x="59494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ご助成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/>
          <p:nvPr/>
        </p:nvSpPr>
        <p:spPr>
          <a:xfrm flipH="1">
            <a:off x="899943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17"/>
          <p:cNvGrpSpPr/>
          <p:nvPr/>
        </p:nvGrpSpPr>
        <p:grpSpPr>
          <a:xfrm>
            <a:off x="3444367" y="618352"/>
            <a:ext cx="848352" cy="106252"/>
            <a:chOff x="639745" y="618352"/>
            <a:chExt cx="848352" cy="106252"/>
          </a:xfrm>
        </p:grpSpPr>
        <p:grpSp>
          <p:nvGrpSpPr>
            <p:cNvPr id="42" name="Google Shape;42;p17"/>
            <p:cNvGrpSpPr/>
            <p:nvPr/>
          </p:nvGrpSpPr>
          <p:grpSpPr>
            <a:xfrm>
              <a:off x="639745" y="618352"/>
              <a:ext cx="80135" cy="106251"/>
              <a:chOff x="1007853" y="1596325"/>
              <a:chExt cx="80135" cy="106251"/>
            </a:xfrm>
          </p:grpSpPr>
          <p:cxnSp>
            <p:nvCxnSpPr>
              <p:cNvPr id="43" name="Google Shape;43;p17"/>
              <p:cNvCxnSpPr/>
              <p:nvPr/>
            </p:nvCxnSpPr>
            <p:spPr>
              <a:xfrm>
                <a:off x="1022888" y="15963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7"/>
              <p:cNvCxnSpPr/>
              <p:nvPr/>
            </p:nvCxnSpPr>
            <p:spPr>
              <a:xfrm rot="-1678768">
                <a:off x="1015141" y="16428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" name="Google Shape;45;p17"/>
            <p:cNvGrpSpPr/>
            <p:nvPr/>
          </p:nvGrpSpPr>
          <p:grpSpPr>
            <a:xfrm flipH="1">
              <a:off x="1406760" y="618353"/>
              <a:ext cx="81337" cy="106251"/>
              <a:chOff x="1160253" y="1748725"/>
              <a:chExt cx="80135" cy="106251"/>
            </a:xfrm>
          </p:grpSpPr>
          <p:cxnSp>
            <p:nvCxnSpPr>
              <p:cNvPr id="46" name="Google Shape;46;p17"/>
              <p:cNvCxnSpPr/>
              <p:nvPr/>
            </p:nvCxnSpPr>
            <p:spPr>
              <a:xfrm>
                <a:off x="1175288" y="17487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7"/>
              <p:cNvCxnSpPr/>
              <p:nvPr/>
            </p:nvCxnSpPr>
            <p:spPr>
              <a:xfrm rot="-1678768">
                <a:off x="1167541" y="17952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白紙">
  <p:cSld name="3_白紙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18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4" name="Google Shape;54;p18"/>
          <p:cNvSpPr/>
          <p:nvPr/>
        </p:nvSpPr>
        <p:spPr>
          <a:xfrm flipH="1">
            <a:off x="759868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1995693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339644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/>
          <p:nvPr/>
        </p:nvSpPr>
        <p:spPr>
          <a:xfrm flipH="1">
            <a:off x="4797189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2E8FDA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050" b="0" i="0" u="none" strike="noStrike" cap="none">
              <a:solidFill>
                <a:srgbClr val="2E8F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/>
          <p:nvPr/>
        </p:nvSpPr>
        <p:spPr>
          <a:xfrm flipH="1">
            <a:off x="6197937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ご協賛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8"/>
          <p:cNvSpPr/>
          <p:nvPr/>
        </p:nvSpPr>
        <p:spPr>
          <a:xfrm flipH="1">
            <a:off x="59494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ご助成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8"/>
          <p:cNvSpPr/>
          <p:nvPr/>
        </p:nvSpPr>
        <p:spPr>
          <a:xfrm flipH="1">
            <a:off x="899943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18"/>
          <p:cNvGrpSpPr/>
          <p:nvPr/>
        </p:nvGrpSpPr>
        <p:grpSpPr>
          <a:xfrm>
            <a:off x="4845115" y="618352"/>
            <a:ext cx="848352" cy="106252"/>
            <a:chOff x="639745" y="618352"/>
            <a:chExt cx="848352" cy="106252"/>
          </a:xfrm>
        </p:grpSpPr>
        <p:grpSp>
          <p:nvGrpSpPr>
            <p:cNvPr id="62" name="Google Shape;62;p18"/>
            <p:cNvGrpSpPr/>
            <p:nvPr/>
          </p:nvGrpSpPr>
          <p:grpSpPr>
            <a:xfrm>
              <a:off x="639745" y="618352"/>
              <a:ext cx="80135" cy="106251"/>
              <a:chOff x="1007853" y="1596325"/>
              <a:chExt cx="80135" cy="106251"/>
            </a:xfrm>
          </p:grpSpPr>
          <p:cxnSp>
            <p:nvCxnSpPr>
              <p:cNvPr id="63" name="Google Shape;63;p18"/>
              <p:cNvCxnSpPr/>
              <p:nvPr/>
            </p:nvCxnSpPr>
            <p:spPr>
              <a:xfrm>
                <a:off x="1022888" y="15963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18"/>
              <p:cNvCxnSpPr/>
              <p:nvPr/>
            </p:nvCxnSpPr>
            <p:spPr>
              <a:xfrm rot="-1678768">
                <a:off x="1015141" y="16428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" name="Google Shape;65;p18"/>
            <p:cNvGrpSpPr/>
            <p:nvPr/>
          </p:nvGrpSpPr>
          <p:grpSpPr>
            <a:xfrm flipH="1">
              <a:off x="1406760" y="618353"/>
              <a:ext cx="81337" cy="106251"/>
              <a:chOff x="1160253" y="1748725"/>
              <a:chExt cx="80135" cy="106251"/>
            </a:xfrm>
          </p:grpSpPr>
          <p:cxnSp>
            <p:nvCxnSpPr>
              <p:cNvPr id="66" name="Google Shape;66;p18"/>
              <p:cNvCxnSpPr/>
              <p:nvPr/>
            </p:nvCxnSpPr>
            <p:spPr>
              <a:xfrm>
                <a:off x="1175288" y="17487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18"/>
              <p:cNvCxnSpPr/>
              <p:nvPr/>
            </p:nvCxnSpPr>
            <p:spPr>
              <a:xfrm rot="-1678768">
                <a:off x="1167541" y="17952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白紙">
  <p:cSld name="4_白紙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9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4" name="Google Shape;74;p19"/>
          <p:cNvSpPr/>
          <p:nvPr/>
        </p:nvSpPr>
        <p:spPr>
          <a:xfrm flipH="1">
            <a:off x="759868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 flipH="1">
            <a:off x="1995693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 flipH="1">
            <a:off x="339644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 flipH="1">
            <a:off x="4797189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 flipH="1">
            <a:off x="6197937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2E8FDA"/>
                </a:solidFill>
                <a:latin typeface="Arial"/>
                <a:ea typeface="Arial"/>
                <a:cs typeface="Arial"/>
                <a:sym typeface="Arial"/>
              </a:rPr>
              <a:t>ご協賛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 flipH="1">
            <a:off x="59494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ご助成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/>
          <p:nvPr/>
        </p:nvSpPr>
        <p:spPr>
          <a:xfrm flipH="1">
            <a:off x="899943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19"/>
          <p:cNvGrpSpPr/>
          <p:nvPr/>
        </p:nvGrpSpPr>
        <p:grpSpPr>
          <a:xfrm>
            <a:off x="6245863" y="618352"/>
            <a:ext cx="848352" cy="106252"/>
            <a:chOff x="639745" y="618352"/>
            <a:chExt cx="848352" cy="106252"/>
          </a:xfrm>
        </p:grpSpPr>
        <p:grpSp>
          <p:nvGrpSpPr>
            <p:cNvPr id="82" name="Google Shape;82;p19"/>
            <p:cNvGrpSpPr/>
            <p:nvPr/>
          </p:nvGrpSpPr>
          <p:grpSpPr>
            <a:xfrm>
              <a:off x="639745" y="618352"/>
              <a:ext cx="80135" cy="106251"/>
              <a:chOff x="1007853" y="1596325"/>
              <a:chExt cx="80135" cy="106251"/>
            </a:xfrm>
          </p:grpSpPr>
          <p:cxnSp>
            <p:nvCxnSpPr>
              <p:cNvPr id="83" name="Google Shape;83;p19"/>
              <p:cNvCxnSpPr/>
              <p:nvPr/>
            </p:nvCxnSpPr>
            <p:spPr>
              <a:xfrm>
                <a:off x="1022888" y="15963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" name="Google Shape;84;p19"/>
              <p:cNvCxnSpPr/>
              <p:nvPr/>
            </p:nvCxnSpPr>
            <p:spPr>
              <a:xfrm rot="-1678768">
                <a:off x="1015141" y="16428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" name="Google Shape;85;p19"/>
            <p:cNvGrpSpPr/>
            <p:nvPr/>
          </p:nvGrpSpPr>
          <p:grpSpPr>
            <a:xfrm flipH="1">
              <a:off x="1406760" y="618353"/>
              <a:ext cx="81337" cy="106251"/>
              <a:chOff x="1160253" y="1748725"/>
              <a:chExt cx="80135" cy="106251"/>
            </a:xfrm>
          </p:grpSpPr>
          <p:cxnSp>
            <p:nvCxnSpPr>
              <p:cNvPr id="86" name="Google Shape;86;p19"/>
              <p:cNvCxnSpPr/>
              <p:nvPr/>
            </p:nvCxnSpPr>
            <p:spPr>
              <a:xfrm>
                <a:off x="1175288" y="17487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" name="Google Shape;87;p19"/>
              <p:cNvCxnSpPr/>
              <p:nvPr/>
            </p:nvCxnSpPr>
            <p:spPr>
              <a:xfrm rot="-1678768">
                <a:off x="1167541" y="17952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白紙">
  <p:cSld name="5_白紙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0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0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4" name="Google Shape;94;p20"/>
          <p:cNvSpPr/>
          <p:nvPr/>
        </p:nvSpPr>
        <p:spPr>
          <a:xfrm flipH="1">
            <a:off x="759868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2E8FDA"/>
                </a:solidFill>
                <a:latin typeface="Arial"/>
                <a:ea typeface="Arial"/>
                <a:cs typeface="Arial"/>
                <a:sym typeface="Arial"/>
              </a:rPr>
              <a:t>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flipH="1">
            <a:off x="1995693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/>
          <p:nvPr/>
        </p:nvSpPr>
        <p:spPr>
          <a:xfrm flipH="1">
            <a:off x="339644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 flipH="1">
            <a:off x="4797189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 flipH="1">
            <a:off x="6197937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ご協賛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/>
          <p:nvPr/>
        </p:nvSpPr>
        <p:spPr>
          <a:xfrm flipH="1">
            <a:off x="59494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ご助成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/>
          <p:nvPr/>
        </p:nvSpPr>
        <p:spPr>
          <a:xfrm flipH="1">
            <a:off x="899943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0"/>
          <p:cNvGrpSpPr/>
          <p:nvPr/>
        </p:nvGrpSpPr>
        <p:grpSpPr>
          <a:xfrm>
            <a:off x="7622690" y="618352"/>
            <a:ext cx="848352" cy="106252"/>
            <a:chOff x="639745" y="618352"/>
            <a:chExt cx="848352" cy="106252"/>
          </a:xfrm>
        </p:grpSpPr>
        <p:grpSp>
          <p:nvGrpSpPr>
            <p:cNvPr id="102" name="Google Shape;102;p20"/>
            <p:cNvGrpSpPr/>
            <p:nvPr/>
          </p:nvGrpSpPr>
          <p:grpSpPr>
            <a:xfrm>
              <a:off x="639745" y="618352"/>
              <a:ext cx="80135" cy="106251"/>
              <a:chOff x="1007853" y="1596325"/>
              <a:chExt cx="80135" cy="106251"/>
            </a:xfrm>
          </p:grpSpPr>
          <p:cxnSp>
            <p:nvCxnSpPr>
              <p:cNvPr id="103" name="Google Shape;103;p20"/>
              <p:cNvCxnSpPr/>
              <p:nvPr/>
            </p:nvCxnSpPr>
            <p:spPr>
              <a:xfrm>
                <a:off x="1022888" y="15963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20"/>
              <p:cNvCxnSpPr/>
              <p:nvPr/>
            </p:nvCxnSpPr>
            <p:spPr>
              <a:xfrm rot="-1678768">
                <a:off x="1015141" y="16428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20"/>
            <p:cNvGrpSpPr/>
            <p:nvPr/>
          </p:nvGrpSpPr>
          <p:grpSpPr>
            <a:xfrm flipH="1">
              <a:off x="1406760" y="618353"/>
              <a:ext cx="81337" cy="106251"/>
              <a:chOff x="1160253" y="1748725"/>
              <a:chExt cx="80135" cy="106251"/>
            </a:xfrm>
          </p:grpSpPr>
          <p:cxnSp>
            <p:nvCxnSpPr>
              <p:cNvPr id="106" name="Google Shape;106;p20"/>
              <p:cNvCxnSpPr/>
              <p:nvPr/>
            </p:nvCxnSpPr>
            <p:spPr>
              <a:xfrm>
                <a:off x="1175288" y="17487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20"/>
              <p:cNvCxnSpPr/>
              <p:nvPr/>
            </p:nvCxnSpPr>
            <p:spPr>
              <a:xfrm rot="-1678768">
                <a:off x="1167541" y="17952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白紙">
  <p:cSld name="6_白紙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1" y="5"/>
            <a:ext cx="10079100" cy="524700"/>
          </a:xfrm>
          <a:prstGeom prst="rect">
            <a:avLst/>
          </a:prstGeom>
          <a:solidFill>
            <a:srgbClr val="2E8F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</a:pPr>
            <a:endParaRPr sz="187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8175018" y="76232"/>
            <a:ext cx="1309200" cy="372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5"/>
              <a:buFont typeface="Arial"/>
              <a:buNone/>
            </a:pPr>
            <a:r>
              <a:rPr lang="ja-JP" sz="145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confidential</a:t>
            </a:r>
            <a:endParaRPr sz="1455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3" y="5"/>
            <a:ext cx="594900" cy="524700"/>
          </a:xfrm>
          <a:prstGeom prst="rect">
            <a:avLst/>
          </a:prstGeom>
          <a:solidFill>
            <a:srgbClr val="0D49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7"/>
              <a:buFont typeface="Arial"/>
              <a:buNone/>
            </a:pPr>
            <a:fld id="{00000000-1234-1234-1234-123412341234}" type="slidenum">
              <a:rPr lang="ja-JP" sz="2077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077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77"/>
              <a:buFont typeface="Arial"/>
              <a:buNone/>
              <a:defRPr sz="207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9348589" y="7113612"/>
            <a:ext cx="594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fld id="{00000000-1234-1234-1234-123412341234}" type="slidenum">
              <a:rPr lang="ja-JP" sz="1247" b="0" i="0" u="none" strike="noStrike" cap="none">
                <a:solidFill>
                  <a:srgbClr val="7F7F7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247" b="0" i="0" u="none" strike="noStrike" cap="none">
              <a:solidFill>
                <a:srgbClr val="7F7F7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" name="Google Shape;114;p21"/>
          <p:cNvSpPr/>
          <p:nvPr/>
        </p:nvSpPr>
        <p:spPr>
          <a:xfrm flipH="1">
            <a:off x="1995693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 flipH="1">
            <a:off x="3396441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 flipH="1">
            <a:off x="4797189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 flipH="1">
            <a:off x="6197937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ご協賛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 flipH="1">
            <a:off x="59494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ご助成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 flipH="1">
            <a:off x="8999430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2E8FDA"/>
                </a:solidFill>
                <a:latin typeface="Arial"/>
                <a:ea typeface="Arial"/>
                <a:cs typeface="Arial"/>
                <a:sym typeface="Arial"/>
              </a:rPr>
              <a:t>スケジュール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1"/>
          <p:cNvGrpSpPr/>
          <p:nvPr/>
        </p:nvGrpSpPr>
        <p:grpSpPr>
          <a:xfrm>
            <a:off x="8937552" y="618352"/>
            <a:ext cx="1056086" cy="106252"/>
            <a:chOff x="8862638" y="1259557"/>
            <a:chExt cx="1056086" cy="106252"/>
          </a:xfrm>
        </p:grpSpPr>
        <p:grpSp>
          <p:nvGrpSpPr>
            <p:cNvPr id="121" name="Google Shape;121;p21"/>
            <p:cNvGrpSpPr/>
            <p:nvPr/>
          </p:nvGrpSpPr>
          <p:grpSpPr>
            <a:xfrm>
              <a:off x="8862638" y="1259557"/>
              <a:ext cx="80135" cy="106251"/>
              <a:chOff x="1007853" y="1596325"/>
              <a:chExt cx="80135" cy="106251"/>
            </a:xfrm>
          </p:grpSpPr>
          <p:cxnSp>
            <p:nvCxnSpPr>
              <p:cNvPr id="122" name="Google Shape;122;p21"/>
              <p:cNvCxnSpPr/>
              <p:nvPr/>
            </p:nvCxnSpPr>
            <p:spPr>
              <a:xfrm>
                <a:off x="1022888" y="15963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21"/>
              <p:cNvCxnSpPr/>
              <p:nvPr/>
            </p:nvCxnSpPr>
            <p:spPr>
              <a:xfrm rot="-1678768">
                <a:off x="1015141" y="16428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" name="Google Shape;124;p21"/>
            <p:cNvGrpSpPr/>
            <p:nvPr/>
          </p:nvGrpSpPr>
          <p:grpSpPr>
            <a:xfrm flipH="1">
              <a:off x="9837387" y="1259558"/>
              <a:ext cx="81337" cy="106251"/>
              <a:chOff x="1160253" y="1748725"/>
              <a:chExt cx="80135" cy="106251"/>
            </a:xfrm>
          </p:grpSpPr>
          <p:cxnSp>
            <p:nvCxnSpPr>
              <p:cNvPr id="125" name="Google Shape;125;p21"/>
              <p:cNvCxnSpPr/>
              <p:nvPr/>
            </p:nvCxnSpPr>
            <p:spPr>
              <a:xfrm>
                <a:off x="1175288" y="1748725"/>
                <a:ext cx="65100" cy="47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21"/>
              <p:cNvCxnSpPr/>
              <p:nvPr/>
            </p:nvCxnSpPr>
            <p:spPr>
              <a:xfrm rot="-1678768">
                <a:off x="1167541" y="1795205"/>
                <a:ext cx="65224" cy="47241"/>
              </a:xfrm>
              <a:prstGeom prst="straightConnector1">
                <a:avLst/>
              </a:prstGeom>
              <a:noFill/>
              <a:ln w="9525" cap="flat" cmpd="sng">
                <a:solidFill>
                  <a:srgbClr val="2E8FD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27" name="Google Shape;127;p21"/>
          <p:cNvSpPr/>
          <p:nvPr/>
        </p:nvSpPr>
        <p:spPr>
          <a:xfrm flipH="1">
            <a:off x="7598685" y="524742"/>
            <a:ext cx="944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45700" rIns="678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75">
          <p15:clr>
            <a:srgbClr val="FBAE40"/>
          </p15:clr>
        </p15:guide>
        <p15:guide id="2" pos="375">
          <p15:clr>
            <a:srgbClr val="FBAE40"/>
          </p15:clr>
        </p15:guide>
        <p15:guide id="3" pos="59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SOCIALSHIPロゴ&#10;&#10;自動的に生成された説明"/>
          <p:cNvPicPr preferRelativeResize="0"/>
          <p:nvPr/>
        </p:nvPicPr>
        <p:blipFill rotWithShape="1">
          <a:blip r:embed="rId10">
            <a:alphaModFix/>
          </a:blip>
          <a:srcRect t="38117" b="37918"/>
          <a:stretch/>
        </p:blipFill>
        <p:spPr>
          <a:xfrm>
            <a:off x="4021947" y="6979921"/>
            <a:ext cx="2035143" cy="4876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ship@ritaworks.j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075" y="3487100"/>
            <a:ext cx="3638024" cy="307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66500"/>
            <a:ext cx="10079027" cy="199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body" idx="2"/>
          </p:nvPr>
        </p:nvSpPr>
        <p:spPr>
          <a:xfrm>
            <a:off x="3634624" y="3487091"/>
            <a:ext cx="28098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99E"/>
              </a:buClr>
              <a:buSzPts val="1800"/>
              <a:buNone/>
            </a:pPr>
            <a:r>
              <a:rPr lang="ja-JP" sz="1800" b="1">
                <a:solidFill>
                  <a:srgbClr val="0D499E"/>
                </a:solidFill>
              </a:rPr>
              <a:t>202</a:t>
            </a:r>
            <a:r>
              <a:rPr lang="en-US" altLang="ja-JP" sz="1800" b="1">
                <a:solidFill>
                  <a:srgbClr val="0D499E"/>
                </a:solidFill>
              </a:rPr>
              <a:t>2</a:t>
            </a:r>
            <a:r>
              <a:rPr lang="ja-JP" sz="1800" b="1">
                <a:solidFill>
                  <a:srgbClr val="0D499E"/>
                </a:solidFill>
              </a:rPr>
              <a:t>.10.25</a:t>
            </a:r>
            <a:endParaRPr sz="1800" b="1" dirty="0">
              <a:solidFill>
                <a:srgbClr val="0D499E"/>
              </a:solidFill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822904" y="675951"/>
            <a:ext cx="64332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D499E"/>
                </a:solidFill>
              </a:rPr>
              <a:t>非営利活動のための助成プログラム</a:t>
            </a:r>
            <a:endParaRPr sz="1200" b="1" i="0" u="none" strike="noStrike" cap="none">
              <a:solidFill>
                <a:srgbClr val="0D499E"/>
              </a:solidFill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1117150" y="2622775"/>
            <a:ext cx="78447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200">
                <a:solidFill>
                  <a:srgbClr val="29ABE2"/>
                </a:solidFill>
                <a:latin typeface="Zen Kaku Gothic New Black"/>
                <a:ea typeface="Zen Kaku Gothic New Black"/>
                <a:cs typeface="Zen Kaku Gothic New Black"/>
                <a:sym typeface="Zen Kaku Gothic New Black"/>
              </a:rPr>
              <a:t>１次審査提出課題</a:t>
            </a:r>
            <a:endParaRPr sz="4200">
              <a:solidFill>
                <a:srgbClr val="29ABE2"/>
              </a:solidFill>
              <a:latin typeface="Zen Kaku Gothic New Black"/>
              <a:ea typeface="Zen Kaku Gothic New Black"/>
              <a:cs typeface="Zen Kaku Gothic New Black"/>
              <a:sym typeface="Zen Kaku Gothic New Black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5">
            <a:alphaModFix/>
          </a:blip>
          <a:srcRect t="28823" b="30721"/>
          <a:stretch/>
        </p:blipFill>
        <p:spPr>
          <a:xfrm>
            <a:off x="4172725" y="2230425"/>
            <a:ext cx="1733550" cy="1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8905" y="1164376"/>
            <a:ext cx="4561186" cy="90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提出課題について</a:t>
            </a: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594948" y="1178590"/>
            <a:ext cx="8888400" cy="5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以下の項目について、添付の回答シートに記入の上、</a:t>
            </a:r>
            <a:r>
              <a:rPr lang="ja-JP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ja-JP" sz="1800" b="1">
                <a:solidFill>
                  <a:srgbClr val="FF0000"/>
                </a:solidFill>
              </a:rPr>
              <a:t>2</a:t>
            </a:r>
            <a:r>
              <a:rPr lang="ja-JP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年11月1日（</a:t>
            </a:r>
            <a:r>
              <a:rPr lang="ja-JP" sz="1800" b="1">
                <a:solidFill>
                  <a:srgbClr val="FF0000"/>
                </a:solidFill>
              </a:rPr>
              <a:t>火</a:t>
            </a:r>
            <a:r>
              <a:rPr lang="ja-JP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）23:59まで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に提出してください。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①団体の３年後の目標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②SWOT分析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期限までに提出されない場合、１次</a:t>
            </a:r>
            <a:r>
              <a:rPr lang="ja-JP" sz="1800">
                <a:solidFill>
                  <a:schemeClr val="dk1"/>
                </a:solidFill>
              </a:rPr>
              <a:t>審査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は実施できませんのでご注意ください。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ja-JP" sz="1800">
                <a:solidFill>
                  <a:schemeClr val="dk1"/>
                </a:solidFill>
              </a:rPr>
              <a:t>審査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のポイントは以下の2点です。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①団体内複数名で意見を出し合い、まとめる体制があるか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②根拠のある分析ができるか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課題は職員・スタッフ等を含め、複数名で取り組んでください。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課題を進める中で不明点がございましたら、以下までお問い合わせください。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SOCIALSHIP事務局</a:t>
            </a:r>
            <a:b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MAIL：</a:t>
            </a:r>
            <a:r>
              <a:rPr lang="ja-JP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socialship@ritaworks.jp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315" cy="5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回答シート①【団体の３年後の目標】</a:t>
            </a:r>
            <a:endParaRPr sz="2400"/>
          </a:p>
        </p:txBody>
      </p:sp>
      <p:sp>
        <p:nvSpPr>
          <p:cNvPr id="150" name="Google Shape;150;p3"/>
          <p:cNvSpPr/>
          <p:nvPr/>
        </p:nvSpPr>
        <p:spPr>
          <a:xfrm>
            <a:off x="648070" y="1145219"/>
            <a:ext cx="8862000" cy="5850300"/>
          </a:xfrm>
          <a:prstGeom prst="rect">
            <a:avLst/>
          </a:prstGeom>
          <a:solidFill>
            <a:schemeClr val="lt1">
              <a:alpha val="49411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3"/>
              <a:buFont typeface="Arial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3"/>
              <a:buFont typeface="Arial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3"/>
              <a:buFont typeface="Arial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3"/>
              <a:buFont typeface="Arial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3"/>
              <a:buFont typeface="Calibri"/>
              <a:buNone/>
            </a:pPr>
            <a:endParaRPr sz="20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94804" y="727969"/>
            <a:ext cx="889938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団体の３年後の目標をご記入ください。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315" cy="5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回答シート②【SWOT分析：強み】</a:t>
            </a:r>
            <a:endParaRPr sz="2400"/>
          </a:p>
        </p:txBody>
      </p:sp>
      <p:graphicFrame>
        <p:nvGraphicFramePr>
          <p:cNvPr id="157" name="Google Shape;157;p4"/>
          <p:cNvGraphicFramePr/>
          <p:nvPr/>
        </p:nvGraphicFramePr>
        <p:xfrm>
          <a:off x="629920" y="14717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{84C44897-56C9-4588-9636-BA29DA276489}</a:tableStyleId>
              </a:tblPr>
              <a:tblGrid>
                <a:gridCol w="36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強み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F87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その理由（100字程度）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F87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3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8" name="Google Shape;158;p4"/>
          <p:cNvSpPr/>
          <p:nvPr/>
        </p:nvSpPr>
        <p:spPr>
          <a:xfrm>
            <a:off x="605706" y="917716"/>
            <a:ext cx="8888478" cy="37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強みと、その理由をそれぞれ100字程度で記載してください。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94948" y="6453699"/>
            <a:ext cx="88884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※行が足りない場合は、追加して記載してください。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315" cy="5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回答シート②【SWOT分析：弱み】</a:t>
            </a:r>
            <a:endParaRPr sz="2400"/>
          </a:p>
        </p:txBody>
      </p:sp>
      <p:graphicFrame>
        <p:nvGraphicFramePr>
          <p:cNvPr id="165" name="Google Shape;165;p5"/>
          <p:cNvGraphicFramePr/>
          <p:nvPr/>
        </p:nvGraphicFramePr>
        <p:xfrm>
          <a:off x="629920" y="14717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{89399464-3D73-4866-A923-2B99D6C91A4C}</a:tableStyleId>
              </a:tblPr>
              <a:tblGrid>
                <a:gridCol w="36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弱み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その理由（100字程度）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" name="Google Shape;166;p5"/>
          <p:cNvSpPr/>
          <p:nvPr/>
        </p:nvSpPr>
        <p:spPr>
          <a:xfrm>
            <a:off x="605706" y="917716"/>
            <a:ext cx="8888478" cy="37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弱みと、その理由をそれぞれ100字程度で記載してください。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94948" y="6453699"/>
            <a:ext cx="88884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※行が足りない場合は、追加して記載してください。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315" cy="5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回答シート②【SWOT分析：機会】</a:t>
            </a:r>
            <a:endParaRPr sz="2400"/>
          </a:p>
        </p:txBody>
      </p:sp>
      <p:graphicFrame>
        <p:nvGraphicFramePr>
          <p:cNvPr id="173" name="Google Shape;173;p6"/>
          <p:cNvGraphicFramePr/>
          <p:nvPr/>
        </p:nvGraphicFramePr>
        <p:xfrm>
          <a:off x="629920" y="14717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{6D0437B9-895B-4FE9-B249-3E62970D4EB5}</a:tableStyleId>
              </a:tblPr>
              <a:tblGrid>
                <a:gridCol w="36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機会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A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その理由（100字程度）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7A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Google Shape;174;p6"/>
          <p:cNvSpPr/>
          <p:nvPr/>
        </p:nvSpPr>
        <p:spPr>
          <a:xfrm>
            <a:off x="605706" y="917716"/>
            <a:ext cx="8888478" cy="37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機会と、その理由をそれぞれ100字程度で記載してください。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94948" y="6429651"/>
            <a:ext cx="860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※行が足りない場合は、追加して記載してください。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594945" y="3"/>
            <a:ext cx="7513315" cy="52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/>
              <a:t>回答シート②【SWOT分析：脅威】</a:t>
            </a:r>
            <a:endParaRPr sz="2400"/>
          </a:p>
        </p:txBody>
      </p:sp>
      <p:graphicFrame>
        <p:nvGraphicFramePr>
          <p:cNvPr id="181" name="Google Shape;181;p7"/>
          <p:cNvGraphicFramePr/>
          <p:nvPr/>
        </p:nvGraphicFramePr>
        <p:xfrm>
          <a:off x="629920" y="14717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{FE5A1FD8-4DB3-4551-B728-46CB5633FFDB}</a:tableStyleId>
              </a:tblPr>
              <a:tblGrid>
                <a:gridCol w="36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脅威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A087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70"/>
                        <a:buFont typeface="Arial"/>
                        <a:buNone/>
                      </a:pPr>
                      <a:r>
                        <a:rPr lang="ja-JP" sz="1870" u="none" strike="noStrike" cap="none"/>
                        <a:t>その理由（100字程度）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A087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2" name="Google Shape;182;p7"/>
          <p:cNvSpPr/>
          <p:nvPr/>
        </p:nvSpPr>
        <p:spPr>
          <a:xfrm>
            <a:off x="605706" y="917716"/>
            <a:ext cx="8888478" cy="37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脅威と、その理由をそれぞれ100字程度で記載してください。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594948" y="6453699"/>
            <a:ext cx="88884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※行が足りない場合は、追加して記載してください。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Macintosh PowerPoint</Application>
  <PresentationFormat>ユーザー設定</PresentationFormat>
  <Paragraphs>41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Calibri</vt:lpstr>
      <vt:lpstr>Arial</vt:lpstr>
      <vt:lpstr>Poppins Medium</vt:lpstr>
      <vt:lpstr>Helvetica Neue</vt:lpstr>
      <vt:lpstr>Zen Kaku Gothic New Black</vt:lpstr>
      <vt:lpstr>Office ​​テーマ</vt:lpstr>
      <vt:lpstr>PowerPoint プレゼンテーション</vt:lpstr>
      <vt:lpstr>提出課題について</vt:lpstr>
      <vt:lpstr>回答シート①【団体の３年後の目標】</vt:lpstr>
      <vt:lpstr>回答シート②【SWOT分析：強み】</vt:lpstr>
      <vt:lpstr>回答シート②【SWOT分析：弱み】</vt:lpstr>
      <vt:lpstr>回答シート②【SWOT分析：機会】</vt:lpstr>
      <vt:lpstr>回答シート②【SWOT分析：脅威】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headchan</dc:creator>
  <cp:lastModifiedBy>リタワークス10</cp:lastModifiedBy>
  <cp:revision>1</cp:revision>
  <dcterms:created xsi:type="dcterms:W3CDTF">2016-01-22T03:28:19Z</dcterms:created>
  <dcterms:modified xsi:type="dcterms:W3CDTF">2022-10-13T04:23:25Z</dcterms:modified>
</cp:coreProperties>
</file>