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9"/>
  </p:normalViewPr>
  <p:slideViewPr>
    <p:cSldViewPr snapToGrid="0">
      <p:cViewPr varScale="1">
        <p:scale>
          <a:sx n="140" d="100"/>
          <a:sy n="140" d="100"/>
        </p:scale>
        <p:origin x="840" y="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8a0cefc24a_1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8a0cefc24a_1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8a0cefc24a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8a0cefc24a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atariba.or.jp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katariba.or.jp/activity/project/myprojec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body" idx="1"/>
          </p:nvPr>
        </p:nvSpPr>
        <p:spPr>
          <a:xfrm>
            <a:off x="0" y="16750"/>
            <a:ext cx="8520600" cy="4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1600" b="1">
                <a:solidFill>
                  <a:schemeClr val="dk1"/>
                </a:solidFill>
              </a:rPr>
              <a:t>団体名：</a:t>
            </a:r>
            <a:endParaRPr sz="1600" b="1">
              <a:solidFill>
                <a:schemeClr val="dk1"/>
              </a:solidFill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184150" y="460075"/>
            <a:ext cx="3426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ミッション</a:t>
            </a:r>
            <a:endParaRPr b="1"/>
          </a:p>
        </p:txBody>
      </p:sp>
      <p:sp>
        <p:nvSpPr>
          <p:cNvPr id="56" name="Google Shape;56;p13"/>
          <p:cNvSpPr txBox="1"/>
          <p:nvPr/>
        </p:nvSpPr>
        <p:spPr>
          <a:xfrm>
            <a:off x="4403350" y="460075"/>
            <a:ext cx="3426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ビジョン</a:t>
            </a:r>
            <a:endParaRPr b="1"/>
          </a:p>
        </p:txBody>
      </p:sp>
      <p:sp>
        <p:nvSpPr>
          <p:cNvPr id="57" name="Google Shape;57;p13"/>
          <p:cNvSpPr/>
          <p:nvPr/>
        </p:nvSpPr>
        <p:spPr>
          <a:xfrm>
            <a:off x="235500" y="860275"/>
            <a:ext cx="3554700" cy="4455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4495800" y="860275"/>
            <a:ext cx="3934800" cy="4455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  <p:cxnSp>
        <p:nvCxnSpPr>
          <p:cNvPr id="59" name="Google Shape;59;p13"/>
          <p:cNvCxnSpPr>
            <a:stCxn id="58" idx="1"/>
            <a:endCxn id="57" idx="3"/>
          </p:cNvCxnSpPr>
          <p:nvPr/>
        </p:nvCxnSpPr>
        <p:spPr>
          <a:xfrm rot="10800000">
            <a:off x="3790200" y="1083025"/>
            <a:ext cx="7056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triangle" w="med" len="med"/>
            <a:tailEnd type="none" w="med" len="med"/>
          </a:ln>
        </p:spPr>
      </p:cxnSp>
      <p:sp>
        <p:nvSpPr>
          <p:cNvPr id="60" name="Google Shape;60;p13"/>
          <p:cNvSpPr txBox="1"/>
          <p:nvPr/>
        </p:nvSpPr>
        <p:spPr>
          <a:xfrm>
            <a:off x="184150" y="1399000"/>
            <a:ext cx="3426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事業</a:t>
            </a:r>
            <a:endParaRPr b="1"/>
          </a:p>
        </p:txBody>
      </p:sp>
      <p:cxnSp>
        <p:nvCxnSpPr>
          <p:cNvPr id="61" name="Google Shape;61;p13"/>
          <p:cNvCxnSpPr/>
          <p:nvPr/>
        </p:nvCxnSpPr>
        <p:spPr>
          <a:xfrm flipH="1">
            <a:off x="2002650" y="1305775"/>
            <a:ext cx="10200" cy="5274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triangle" w="med" len="med"/>
            <a:tailEnd type="triangle" w="med" len="med"/>
          </a:ln>
        </p:spPr>
      </p:cxnSp>
      <p:sp>
        <p:nvSpPr>
          <p:cNvPr id="62" name="Google Shape;62;p13"/>
          <p:cNvSpPr/>
          <p:nvPr/>
        </p:nvSpPr>
        <p:spPr>
          <a:xfrm>
            <a:off x="235500" y="1828825"/>
            <a:ext cx="8195100" cy="32274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3"/>
          <p:cNvSpPr/>
          <p:nvPr/>
        </p:nvSpPr>
        <p:spPr>
          <a:xfrm>
            <a:off x="451550" y="2238150"/>
            <a:ext cx="2489700" cy="4530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</p:txBody>
      </p:sp>
      <p:sp>
        <p:nvSpPr>
          <p:cNvPr id="64" name="Google Shape;64;p13"/>
          <p:cNvSpPr txBox="1"/>
          <p:nvPr/>
        </p:nvSpPr>
        <p:spPr>
          <a:xfrm>
            <a:off x="336550" y="1932400"/>
            <a:ext cx="1176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 b="1">
                <a:solidFill>
                  <a:schemeClr val="dk2"/>
                </a:solidFill>
              </a:rPr>
              <a:t>事業名：</a:t>
            </a:r>
            <a:endParaRPr sz="1200" b="1">
              <a:solidFill>
                <a:schemeClr val="dk2"/>
              </a:solidFill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3118375" y="1905025"/>
            <a:ext cx="705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 b="1">
                <a:solidFill>
                  <a:schemeClr val="dk2"/>
                </a:solidFill>
              </a:rPr>
              <a:t>誰に</a:t>
            </a:r>
            <a:endParaRPr sz="1200" b="1">
              <a:solidFill>
                <a:schemeClr val="dk2"/>
              </a:solidFill>
            </a:endParaRPr>
          </a:p>
        </p:txBody>
      </p:sp>
      <p:sp>
        <p:nvSpPr>
          <p:cNvPr id="66" name="Google Shape;66;p13"/>
          <p:cNvSpPr/>
          <p:nvPr/>
        </p:nvSpPr>
        <p:spPr>
          <a:xfrm>
            <a:off x="3187625" y="2227750"/>
            <a:ext cx="1268400" cy="527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</p:txBody>
      </p:sp>
      <p:sp>
        <p:nvSpPr>
          <p:cNvPr id="67" name="Google Shape;67;p13"/>
          <p:cNvSpPr/>
          <p:nvPr/>
        </p:nvSpPr>
        <p:spPr>
          <a:xfrm>
            <a:off x="4662600" y="2227750"/>
            <a:ext cx="1268400" cy="527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4555950" y="1905025"/>
            <a:ext cx="1748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 b="1">
                <a:solidFill>
                  <a:schemeClr val="dk2"/>
                </a:solidFill>
              </a:rPr>
              <a:t>何を</a:t>
            </a:r>
            <a:endParaRPr sz="1200" b="1">
              <a:solidFill>
                <a:schemeClr val="dk2"/>
              </a:solidFill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3118373" y="2797375"/>
            <a:ext cx="1748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 b="1">
                <a:solidFill>
                  <a:schemeClr val="dk2"/>
                </a:solidFill>
              </a:rPr>
              <a:t>どのように</a:t>
            </a:r>
            <a:endParaRPr sz="1200" b="1">
              <a:solidFill>
                <a:schemeClr val="dk2"/>
              </a:solidFill>
            </a:endParaRPr>
          </a:p>
        </p:txBody>
      </p:sp>
      <p:sp>
        <p:nvSpPr>
          <p:cNvPr id="70" name="Google Shape;70;p13"/>
          <p:cNvSpPr/>
          <p:nvPr/>
        </p:nvSpPr>
        <p:spPr>
          <a:xfrm>
            <a:off x="3187625" y="3117725"/>
            <a:ext cx="1268400" cy="527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</p:txBody>
      </p:sp>
      <p:sp>
        <p:nvSpPr>
          <p:cNvPr id="71" name="Google Shape;71;p13"/>
          <p:cNvSpPr txBox="1"/>
          <p:nvPr/>
        </p:nvSpPr>
        <p:spPr>
          <a:xfrm>
            <a:off x="378723" y="2644975"/>
            <a:ext cx="1748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 b="1">
                <a:solidFill>
                  <a:schemeClr val="dk2"/>
                </a:solidFill>
              </a:rPr>
              <a:t>コンセプト</a:t>
            </a:r>
            <a:endParaRPr sz="1200" b="1">
              <a:solidFill>
                <a:schemeClr val="dk2"/>
              </a:solidFill>
            </a:endParaRPr>
          </a:p>
        </p:txBody>
      </p:sp>
      <p:sp>
        <p:nvSpPr>
          <p:cNvPr id="72" name="Google Shape;72;p13"/>
          <p:cNvSpPr/>
          <p:nvPr/>
        </p:nvSpPr>
        <p:spPr>
          <a:xfrm>
            <a:off x="451550" y="2968047"/>
            <a:ext cx="2489700" cy="4530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</p:txBody>
      </p:sp>
      <p:sp>
        <p:nvSpPr>
          <p:cNvPr id="73" name="Google Shape;73;p13"/>
          <p:cNvSpPr txBox="1"/>
          <p:nvPr/>
        </p:nvSpPr>
        <p:spPr>
          <a:xfrm>
            <a:off x="378735" y="3393125"/>
            <a:ext cx="1748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 b="1">
                <a:solidFill>
                  <a:schemeClr val="dk2"/>
                </a:solidFill>
              </a:rPr>
              <a:t>活動の背景</a:t>
            </a:r>
            <a:endParaRPr sz="1200" b="1">
              <a:solidFill>
                <a:schemeClr val="dk2"/>
              </a:solidFill>
            </a:endParaRPr>
          </a:p>
        </p:txBody>
      </p:sp>
      <p:sp>
        <p:nvSpPr>
          <p:cNvPr id="74" name="Google Shape;74;p13"/>
          <p:cNvSpPr/>
          <p:nvPr/>
        </p:nvSpPr>
        <p:spPr>
          <a:xfrm>
            <a:off x="451575" y="3702875"/>
            <a:ext cx="2489700" cy="11388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/>
          </a:p>
        </p:txBody>
      </p:sp>
      <p:cxnSp>
        <p:nvCxnSpPr>
          <p:cNvPr id="75" name="Google Shape;75;p13"/>
          <p:cNvCxnSpPr/>
          <p:nvPr/>
        </p:nvCxnSpPr>
        <p:spPr>
          <a:xfrm flipH="1">
            <a:off x="6459300" y="1303225"/>
            <a:ext cx="7800" cy="5325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triangle" w="med" len="med"/>
            <a:tailEnd type="none" w="med" len="med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4"/>
          <p:cNvSpPr txBox="1"/>
          <p:nvPr/>
        </p:nvSpPr>
        <p:spPr>
          <a:xfrm>
            <a:off x="2546250" y="2094600"/>
            <a:ext cx="4051500" cy="9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5000"/>
              <a:t>以下記入例 ↓</a:t>
            </a:r>
            <a:endParaRPr sz="5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5"/>
          <p:cNvSpPr txBox="1">
            <a:spLocks noGrp="1"/>
          </p:cNvSpPr>
          <p:nvPr>
            <p:ph type="body" idx="1"/>
          </p:nvPr>
        </p:nvSpPr>
        <p:spPr>
          <a:xfrm>
            <a:off x="0" y="16750"/>
            <a:ext cx="9144000" cy="4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ja" b="1">
                <a:solidFill>
                  <a:schemeClr val="dk1"/>
                </a:solidFill>
              </a:rPr>
              <a:t>理念と事業のつながりを確認する　事例：</a:t>
            </a:r>
            <a:r>
              <a:rPr lang="ja" b="1" u="sng">
                <a:solidFill>
                  <a:schemeClr val="dk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カタリバ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86" name="Google Shape;86;p15"/>
          <p:cNvSpPr txBox="1"/>
          <p:nvPr/>
        </p:nvSpPr>
        <p:spPr>
          <a:xfrm>
            <a:off x="184150" y="536275"/>
            <a:ext cx="3426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ミッション</a:t>
            </a:r>
            <a:endParaRPr b="1"/>
          </a:p>
        </p:txBody>
      </p:sp>
      <p:sp>
        <p:nvSpPr>
          <p:cNvPr id="87" name="Google Shape;87;p15"/>
          <p:cNvSpPr txBox="1"/>
          <p:nvPr/>
        </p:nvSpPr>
        <p:spPr>
          <a:xfrm>
            <a:off x="4403350" y="536275"/>
            <a:ext cx="3426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ビジョン</a:t>
            </a:r>
            <a:endParaRPr b="1"/>
          </a:p>
        </p:txBody>
      </p:sp>
      <p:sp>
        <p:nvSpPr>
          <p:cNvPr id="88" name="Google Shape;88;p15"/>
          <p:cNvSpPr txBox="1"/>
          <p:nvPr/>
        </p:nvSpPr>
        <p:spPr>
          <a:xfrm>
            <a:off x="184150" y="1475200"/>
            <a:ext cx="3426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事業</a:t>
            </a:r>
            <a:endParaRPr b="1"/>
          </a:p>
        </p:txBody>
      </p:sp>
      <p:sp>
        <p:nvSpPr>
          <p:cNvPr id="89" name="Google Shape;89;p15"/>
          <p:cNvSpPr/>
          <p:nvPr/>
        </p:nvSpPr>
        <p:spPr>
          <a:xfrm>
            <a:off x="235500" y="936475"/>
            <a:ext cx="3554700" cy="4455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1200">
                <a:solidFill>
                  <a:schemeClr val="dk1"/>
                </a:solidFill>
              </a:rPr>
              <a:t>意欲と創造性をすべての10代へ</a:t>
            </a:r>
            <a:endParaRPr sz="1200"/>
          </a:p>
        </p:txBody>
      </p:sp>
      <p:sp>
        <p:nvSpPr>
          <p:cNvPr id="90" name="Google Shape;90;p15"/>
          <p:cNvSpPr/>
          <p:nvPr/>
        </p:nvSpPr>
        <p:spPr>
          <a:xfrm>
            <a:off x="4495800" y="936475"/>
            <a:ext cx="3934800" cy="4455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>
                <a:solidFill>
                  <a:schemeClr val="dk1"/>
                </a:solidFill>
              </a:rPr>
              <a:t>どんな環境に生まれ育っても、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>
                <a:solidFill>
                  <a:schemeClr val="dk1"/>
                </a:solidFill>
              </a:rPr>
              <a:t>未来をつくりだす力を育める社会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91" name="Google Shape;91;p15"/>
          <p:cNvSpPr/>
          <p:nvPr/>
        </p:nvSpPr>
        <p:spPr>
          <a:xfrm>
            <a:off x="235500" y="1905025"/>
            <a:ext cx="8195100" cy="30840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92" name="Google Shape;92;p15"/>
          <p:cNvCxnSpPr>
            <a:stCxn id="89" idx="2"/>
          </p:cNvCxnSpPr>
          <p:nvPr/>
        </p:nvCxnSpPr>
        <p:spPr>
          <a:xfrm flipH="1">
            <a:off x="2002650" y="1381975"/>
            <a:ext cx="10200" cy="5274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93" name="Google Shape;93;p15"/>
          <p:cNvCxnSpPr>
            <a:stCxn id="90" idx="1"/>
            <a:endCxn id="89" idx="3"/>
          </p:cNvCxnSpPr>
          <p:nvPr/>
        </p:nvCxnSpPr>
        <p:spPr>
          <a:xfrm rot="10800000">
            <a:off x="3790200" y="1159225"/>
            <a:ext cx="7056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triangle" w="med" len="med"/>
            <a:tailEnd type="none" w="med" len="med"/>
          </a:ln>
        </p:spPr>
      </p:cxnSp>
      <p:sp>
        <p:nvSpPr>
          <p:cNvPr id="94" name="Google Shape;94;p15"/>
          <p:cNvSpPr/>
          <p:nvPr/>
        </p:nvSpPr>
        <p:spPr>
          <a:xfrm>
            <a:off x="451550" y="2314350"/>
            <a:ext cx="2489700" cy="4530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" u="sng">
                <a:solidFill>
                  <a:schemeClr val="hlink"/>
                </a:solidFill>
                <a:hlinkClick r:id="rId4"/>
              </a:rPr>
              <a:t>全国高校生マイプロジェクト</a:t>
            </a:r>
            <a:endParaRPr sz="10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</p:txBody>
      </p:sp>
      <p:sp>
        <p:nvSpPr>
          <p:cNvPr id="95" name="Google Shape;95;p15"/>
          <p:cNvSpPr txBox="1"/>
          <p:nvPr/>
        </p:nvSpPr>
        <p:spPr>
          <a:xfrm>
            <a:off x="336550" y="2008600"/>
            <a:ext cx="1176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 b="1">
                <a:solidFill>
                  <a:schemeClr val="dk2"/>
                </a:solidFill>
              </a:rPr>
              <a:t>事業名：</a:t>
            </a:r>
            <a:endParaRPr sz="1200" b="1">
              <a:solidFill>
                <a:schemeClr val="dk2"/>
              </a:solidFill>
            </a:endParaRPr>
          </a:p>
        </p:txBody>
      </p:sp>
      <p:sp>
        <p:nvSpPr>
          <p:cNvPr id="96" name="Google Shape;96;p15"/>
          <p:cNvSpPr txBox="1"/>
          <p:nvPr/>
        </p:nvSpPr>
        <p:spPr>
          <a:xfrm>
            <a:off x="3118375" y="1981225"/>
            <a:ext cx="705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 b="1">
                <a:solidFill>
                  <a:schemeClr val="dk2"/>
                </a:solidFill>
              </a:rPr>
              <a:t>誰に</a:t>
            </a:r>
            <a:endParaRPr sz="1200" b="1">
              <a:solidFill>
                <a:schemeClr val="dk2"/>
              </a:solidFill>
            </a:endParaRPr>
          </a:p>
        </p:txBody>
      </p:sp>
      <p:sp>
        <p:nvSpPr>
          <p:cNvPr id="97" name="Google Shape;97;p15"/>
          <p:cNvSpPr/>
          <p:nvPr/>
        </p:nvSpPr>
        <p:spPr>
          <a:xfrm>
            <a:off x="3187625" y="2303950"/>
            <a:ext cx="1268400" cy="527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"/>
              <a:t>高校生またはそれに準ずる年齢の方</a:t>
            </a:r>
            <a:endParaRPr sz="1000"/>
          </a:p>
        </p:txBody>
      </p:sp>
      <p:cxnSp>
        <p:nvCxnSpPr>
          <p:cNvPr id="98" name="Google Shape;98;p15"/>
          <p:cNvCxnSpPr/>
          <p:nvPr/>
        </p:nvCxnSpPr>
        <p:spPr>
          <a:xfrm flipH="1">
            <a:off x="6460500" y="1381975"/>
            <a:ext cx="7800" cy="5325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triangle" w="med" len="med"/>
            <a:tailEnd type="none" w="med" len="med"/>
          </a:ln>
        </p:spPr>
      </p:cxnSp>
      <p:sp>
        <p:nvSpPr>
          <p:cNvPr id="99" name="Google Shape;99;p15"/>
          <p:cNvSpPr/>
          <p:nvPr/>
        </p:nvSpPr>
        <p:spPr>
          <a:xfrm>
            <a:off x="5888875" y="2303950"/>
            <a:ext cx="1517400" cy="527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1000">
                <a:solidFill>
                  <a:schemeClr val="dk1"/>
                </a:solidFill>
              </a:rPr>
              <a:t>全国高校生マイプロジェクトアワード</a:t>
            </a:r>
            <a:endParaRPr sz="1100"/>
          </a:p>
        </p:txBody>
      </p:sp>
      <p:sp>
        <p:nvSpPr>
          <p:cNvPr id="100" name="Google Shape;100;p15"/>
          <p:cNvSpPr/>
          <p:nvPr/>
        </p:nvSpPr>
        <p:spPr>
          <a:xfrm>
            <a:off x="4662600" y="2303950"/>
            <a:ext cx="1137300" cy="527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1000">
                <a:solidFill>
                  <a:schemeClr val="dk1"/>
                </a:solidFill>
              </a:rPr>
              <a:t>スタートアップキャンプ</a:t>
            </a:r>
            <a:endParaRPr sz="1000">
              <a:solidFill>
                <a:schemeClr val="dk1"/>
              </a:solidFill>
            </a:endParaRPr>
          </a:p>
        </p:txBody>
      </p:sp>
      <p:sp>
        <p:nvSpPr>
          <p:cNvPr id="101" name="Google Shape;101;p15"/>
          <p:cNvSpPr/>
          <p:nvPr/>
        </p:nvSpPr>
        <p:spPr>
          <a:xfrm>
            <a:off x="6259125" y="3193925"/>
            <a:ext cx="1077900" cy="527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1000"/>
              <a:t>行政・団体・学校との連携</a:t>
            </a:r>
            <a:endParaRPr sz="1000"/>
          </a:p>
        </p:txBody>
      </p:sp>
      <p:sp>
        <p:nvSpPr>
          <p:cNvPr id="102" name="Google Shape;102;p15"/>
          <p:cNvSpPr txBox="1"/>
          <p:nvPr/>
        </p:nvSpPr>
        <p:spPr>
          <a:xfrm>
            <a:off x="4555950" y="1981225"/>
            <a:ext cx="1748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 b="1">
                <a:solidFill>
                  <a:schemeClr val="dk2"/>
                </a:solidFill>
              </a:rPr>
              <a:t>何を</a:t>
            </a:r>
            <a:endParaRPr sz="1200" b="1">
              <a:solidFill>
                <a:schemeClr val="dk2"/>
              </a:solidFill>
            </a:endParaRPr>
          </a:p>
        </p:txBody>
      </p:sp>
      <p:sp>
        <p:nvSpPr>
          <p:cNvPr id="103" name="Google Shape;103;p15"/>
          <p:cNvSpPr txBox="1"/>
          <p:nvPr/>
        </p:nvSpPr>
        <p:spPr>
          <a:xfrm>
            <a:off x="3118373" y="2873575"/>
            <a:ext cx="1748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 b="1">
                <a:solidFill>
                  <a:schemeClr val="dk2"/>
                </a:solidFill>
              </a:rPr>
              <a:t>どのように</a:t>
            </a:r>
            <a:endParaRPr sz="1200" b="1">
              <a:solidFill>
                <a:schemeClr val="dk2"/>
              </a:solidFill>
            </a:endParaRPr>
          </a:p>
        </p:txBody>
      </p:sp>
      <p:sp>
        <p:nvSpPr>
          <p:cNvPr id="104" name="Google Shape;104;p15"/>
          <p:cNvSpPr/>
          <p:nvPr/>
        </p:nvSpPr>
        <p:spPr>
          <a:xfrm>
            <a:off x="3187625" y="3193925"/>
            <a:ext cx="1748400" cy="527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"/>
              <a:t>探究型学習プログラムの提供（</a:t>
            </a:r>
            <a:r>
              <a:rPr lang="ja" sz="1000">
                <a:solidFill>
                  <a:schemeClr val="dk1"/>
                </a:solidFill>
              </a:rPr>
              <a:t>スタートアップ</a:t>
            </a:r>
            <a:r>
              <a:rPr lang="ja" sz="1000"/>
              <a:t>）</a:t>
            </a:r>
            <a:endParaRPr sz="1000"/>
          </a:p>
        </p:txBody>
      </p:sp>
      <p:sp>
        <p:nvSpPr>
          <p:cNvPr id="105" name="Google Shape;105;p15"/>
          <p:cNvSpPr txBox="1"/>
          <p:nvPr/>
        </p:nvSpPr>
        <p:spPr>
          <a:xfrm>
            <a:off x="378723" y="2721175"/>
            <a:ext cx="1748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 b="1">
                <a:solidFill>
                  <a:schemeClr val="dk2"/>
                </a:solidFill>
              </a:rPr>
              <a:t>コンセプト</a:t>
            </a:r>
            <a:endParaRPr sz="1200" b="1">
              <a:solidFill>
                <a:schemeClr val="dk2"/>
              </a:solidFill>
            </a:endParaRPr>
          </a:p>
        </p:txBody>
      </p:sp>
      <p:sp>
        <p:nvSpPr>
          <p:cNvPr id="106" name="Google Shape;106;p15"/>
          <p:cNvSpPr/>
          <p:nvPr/>
        </p:nvSpPr>
        <p:spPr>
          <a:xfrm>
            <a:off x="451550" y="3044247"/>
            <a:ext cx="2489700" cy="4530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">
                <a:solidFill>
                  <a:schemeClr val="dk1"/>
                </a:solidFill>
              </a:rPr>
              <a:t>探究の経験を全国の高校生へ</a:t>
            </a:r>
            <a:endParaRPr sz="1000"/>
          </a:p>
        </p:txBody>
      </p:sp>
      <p:sp>
        <p:nvSpPr>
          <p:cNvPr id="107" name="Google Shape;107;p15"/>
          <p:cNvSpPr txBox="1"/>
          <p:nvPr/>
        </p:nvSpPr>
        <p:spPr>
          <a:xfrm>
            <a:off x="378735" y="3469325"/>
            <a:ext cx="1748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 b="1">
                <a:solidFill>
                  <a:schemeClr val="dk2"/>
                </a:solidFill>
              </a:rPr>
              <a:t>活動の背景</a:t>
            </a:r>
            <a:endParaRPr sz="1200" b="1">
              <a:solidFill>
                <a:schemeClr val="dk2"/>
              </a:solidFill>
            </a:endParaRPr>
          </a:p>
        </p:txBody>
      </p:sp>
      <p:sp>
        <p:nvSpPr>
          <p:cNvPr id="108" name="Google Shape;108;p15"/>
          <p:cNvSpPr/>
          <p:nvPr/>
        </p:nvSpPr>
        <p:spPr>
          <a:xfrm>
            <a:off x="451575" y="3779075"/>
            <a:ext cx="2489700" cy="11388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900"/>
              <a:t>東日本大震災の被災地・岩手県大槌町で運営したコラボ・スクールの高校生の「支援を受けるばかりではなく、自分たちも何かしたい」という想い。高校時代に社会とつながりながら、自らの興味や関心があるテーマに主体性を持って取り組むことで、その先も自ら人生を切り拓いていける。</a:t>
            </a:r>
            <a:endParaRPr sz="900"/>
          </a:p>
        </p:txBody>
      </p:sp>
      <p:sp>
        <p:nvSpPr>
          <p:cNvPr id="109" name="Google Shape;109;p15"/>
          <p:cNvSpPr/>
          <p:nvPr/>
        </p:nvSpPr>
        <p:spPr>
          <a:xfrm>
            <a:off x="5009263" y="3193913"/>
            <a:ext cx="1176600" cy="527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"/>
              <a:t>年1回の全国大会（アワード）</a:t>
            </a:r>
            <a:endParaRPr sz="1000"/>
          </a:p>
        </p:txBody>
      </p:sp>
      <p:sp>
        <p:nvSpPr>
          <p:cNvPr id="110" name="Google Shape;110;p15"/>
          <p:cNvSpPr/>
          <p:nvPr/>
        </p:nvSpPr>
        <p:spPr>
          <a:xfrm>
            <a:off x="5076775" y="3779075"/>
            <a:ext cx="1137300" cy="527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"/>
              <a:t>各地域の事務局（全国6ヶ所）</a:t>
            </a:r>
            <a:endParaRPr sz="1000"/>
          </a:p>
        </p:txBody>
      </p:sp>
      <p:sp>
        <p:nvSpPr>
          <p:cNvPr id="111" name="Google Shape;111;p15"/>
          <p:cNvSpPr/>
          <p:nvPr/>
        </p:nvSpPr>
        <p:spPr>
          <a:xfrm>
            <a:off x="4132200" y="3779063"/>
            <a:ext cx="879600" cy="527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"/>
              <a:t>全国の団体と連携</a:t>
            </a:r>
            <a:endParaRPr sz="1000"/>
          </a:p>
        </p:txBody>
      </p:sp>
      <p:sp>
        <p:nvSpPr>
          <p:cNvPr id="112" name="Google Shape;112;p15"/>
          <p:cNvSpPr/>
          <p:nvPr/>
        </p:nvSpPr>
        <p:spPr>
          <a:xfrm>
            <a:off x="3187625" y="3779063"/>
            <a:ext cx="879600" cy="527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"/>
              <a:t>実行委員会形式</a:t>
            </a:r>
            <a:endParaRPr sz="1000"/>
          </a:p>
        </p:txBody>
      </p:sp>
      <p:sp>
        <p:nvSpPr>
          <p:cNvPr id="113" name="Google Shape;113;p15"/>
          <p:cNvSpPr/>
          <p:nvPr/>
        </p:nvSpPr>
        <p:spPr>
          <a:xfrm>
            <a:off x="6279050" y="3779075"/>
            <a:ext cx="1137300" cy="527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"/>
              <a:t>伴走者コミュニティの形成</a:t>
            </a:r>
            <a:endParaRPr sz="1000"/>
          </a:p>
        </p:txBody>
      </p:sp>
      <p:sp>
        <p:nvSpPr>
          <p:cNvPr id="114" name="Google Shape;114;p15"/>
          <p:cNvSpPr/>
          <p:nvPr/>
        </p:nvSpPr>
        <p:spPr>
          <a:xfrm>
            <a:off x="5465575" y="4364225"/>
            <a:ext cx="879600" cy="527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"/>
              <a:t>講師派遣</a:t>
            </a:r>
            <a:endParaRPr sz="1000"/>
          </a:p>
        </p:txBody>
      </p:sp>
      <p:sp>
        <p:nvSpPr>
          <p:cNvPr id="115" name="Google Shape;115;p15"/>
          <p:cNvSpPr/>
          <p:nvPr/>
        </p:nvSpPr>
        <p:spPr>
          <a:xfrm>
            <a:off x="4132200" y="4364225"/>
            <a:ext cx="1268400" cy="527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"/>
              <a:t>カリキュラム・授業設計の支援</a:t>
            </a:r>
            <a:endParaRPr sz="1000"/>
          </a:p>
        </p:txBody>
      </p:sp>
      <p:sp>
        <p:nvSpPr>
          <p:cNvPr id="116" name="Google Shape;116;p15"/>
          <p:cNvSpPr/>
          <p:nvPr/>
        </p:nvSpPr>
        <p:spPr>
          <a:xfrm>
            <a:off x="3187625" y="4364213"/>
            <a:ext cx="879600" cy="527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"/>
              <a:t>教材提供</a:t>
            </a: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216</Words>
  <Application>Microsoft Macintosh PowerPoint</Application>
  <PresentationFormat>画面に合わせる (16:9)</PresentationFormat>
  <Paragraphs>40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5" baseType="lpstr">
      <vt:lpstr>Arial</vt:lpstr>
      <vt:lpstr>Simple Light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Office-12</cp:lastModifiedBy>
  <cp:revision>1</cp:revision>
  <dcterms:modified xsi:type="dcterms:W3CDTF">2023-10-13T00:19:30Z</dcterms:modified>
</cp:coreProperties>
</file>